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9.xml" ContentType="application/vnd.openxmlformats-officedocument.drawingml.chart+xml"/>
  <Override PartName="/ppt/theme/themeOverride4.xml" ContentType="application/vnd.openxmlformats-officedocument.themeOverride+xml"/>
  <Override PartName="/ppt/charts/chart10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1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6" autoAdjust="0"/>
    <p:restoredTop sz="94660"/>
  </p:normalViewPr>
  <p:slideViewPr>
    <p:cSldViewPr snapToGrid="0">
      <p:cViewPr varScale="1">
        <p:scale>
          <a:sx n="59" d="100"/>
          <a:sy n="59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eportale_worldbank_org/Documents/P156660_GLOBAL%20SURVEY/1_mtf_energy_global_survey/9_Data%20analysis_MTF%20countries/7_Nepal/document/tables%20for%20analysis_gender/gender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eportale_worldbank_org/Documents/P156660_GLOBAL%20SURVEY/1_mtf_energy_global_survey/9_Data%20analysis_MTF%20countries/7_Nepal/document/tables%20for%20analysis_gender/gender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3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wb308668\Documents\Nepal\electricity%20acces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b308668\Documents\Nepal\Clean%20output\Clean%20output\cl_Figure%20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b308668\Documents\Nepal\Clean%20output\Clean%20output\cl_Figure%20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wb308668\Documents\Nepal\electricity%20access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Access!$C$1</c:f>
              <c:strCache>
                <c:ptCount val="1"/>
                <c:pt idx="0">
                  <c:v>Grid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Access!$B$2:$B$11</c:f>
              <c:strCache>
                <c:ptCount val="10"/>
                <c:pt idx="0">
                  <c:v>Poorest quintile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Richest quintile</c:v>
                </c:pt>
                <c:pt idx="6">
                  <c:v>Rural</c:v>
                </c:pt>
                <c:pt idx="7">
                  <c:v>Urban</c:v>
                </c:pt>
                <c:pt idx="9">
                  <c:v>Total</c:v>
                </c:pt>
              </c:strCache>
            </c:strRef>
          </c:cat>
          <c:val>
            <c:numRef>
              <c:f>Access!$C$2:$C$11</c:f>
              <c:numCache>
                <c:formatCode>General</c:formatCode>
                <c:ptCount val="10"/>
                <c:pt idx="0">
                  <c:v>51.91</c:v>
                </c:pt>
                <c:pt idx="1">
                  <c:v>67.88</c:v>
                </c:pt>
                <c:pt idx="2">
                  <c:v>75.97</c:v>
                </c:pt>
                <c:pt idx="3">
                  <c:v>80.86</c:v>
                </c:pt>
                <c:pt idx="4">
                  <c:v>85.06</c:v>
                </c:pt>
                <c:pt idx="6">
                  <c:v>66.959999999999994</c:v>
                </c:pt>
                <c:pt idx="7">
                  <c:v>89.63</c:v>
                </c:pt>
                <c:pt idx="9">
                  <c:v>71.94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5B-4A49-9000-0BF79029534B}"/>
            </c:ext>
          </c:extLst>
        </c:ser>
        <c:ser>
          <c:idx val="1"/>
          <c:order val="1"/>
          <c:tx>
            <c:strRef>
              <c:f>Access!$D$1</c:f>
              <c:strCache>
                <c:ptCount val="1"/>
                <c:pt idx="0">
                  <c:v>Mini-grid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Access!$B$2:$B$11</c:f>
              <c:strCache>
                <c:ptCount val="10"/>
                <c:pt idx="0">
                  <c:v>Poorest quintile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Richest quintile</c:v>
                </c:pt>
                <c:pt idx="6">
                  <c:v>Rural</c:v>
                </c:pt>
                <c:pt idx="7">
                  <c:v>Urban</c:v>
                </c:pt>
                <c:pt idx="9">
                  <c:v>Total</c:v>
                </c:pt>
              </c:strCache>
            </c:strRef>
          </c:cat>
          <c:val>
            <c:numRef>
              <c:f>Access!$D$2:$D$11</c:f>
              <c:numCache>
                <c:formatCode>General</c:formatCode>
                <c:ptCount val="10"/>
                <c:pt idx="0">
                  <c:v>16.21</c:v>
                </c:pt>
                <c:pt idx="1">
                  <c:v>11.96</c:v>
                </c:pt>
                <c:pt idx="2">
                  <c:v>6.55</c:v>
                </c:pt>
                <c:pt idx="3">
                  <c:v>7.29</c:v>
                </c:pt>
                <c:pt idx="4">
                  <c:v>7.23</c:v>
                </c:pt>
                <c:pt idx="6">
                  <c:v>12.15</c:v>
                </c:pt>
                <c:pt idx="7">
                  <c:v>2.35</c:v>
                </c:pt>
                <c:pt idx="9">
                  <c:v>9.99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5B-4A49-9000-0BF79029534B}"/>
            </c:ext>
          </c:extLst>
        </c:ser>
        <c:ser>
          <c:idx val="2"/>
          <c:order val="2"/>
          <c:tx>
            <c:strRef>
              <c:f>Access!$E$1</c:f>
              <c:strCache>
                <c:ptCount val="1"/>
                <c:pt idx="0">
                  <c:v>Solar 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Access!$B$2:$B$11</c:f>
              <c:strCache>
                <c:ptCount val="10"/>
                <c:pt idx="0">
                  <c:v>Poorest quintile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Richest quintile</c:v>
                </c:pt>
                <c:pt idx="6">
                  <c:v>Rural</c:v>
                </c:pt>
                <c:pt idx="7">
                  <c:v>Urban</c:v>
                </c:pt>
                <c:pt idx="9">
                  <c:v>Total</c:v>
                </c:pt>
              </c:strCache>
            </c:strRef>
          </c:cat>
          <c:val>
            <c:numRef>
              <c:f>Access!$E$2:$E$11</c:f>
              <c:numCache>
                <c:formatCode>General</c:formatCode>
                <c:ptCount val="10"/>
                <c:pt idx="0">
                  <c:v>21.09</c:v>
                </c:pt>
                <c:pt idx="1">
                  <c:v>11.66</c:v>
                </c:pt>
                <c:pt idx="2">
                  <c:v>9.65</c:v>
                </c:pt>
                <c:pt idx="3">
                  <c:v>5.01</c:v>
                </c:pt>
                <c:pt idx="4">
                  <c:v>2.69</c:v>
                </c:pt>
                <c:pt idx="6">
                  <c:v>12.05</c:v>
                </c:pt>
                <c:pt idx="7">
                  <c:v>3.7</c:v>
                </c:pt>
                <c:pt idx="9">
                  <c:v>10.220000000000001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5B-4A49-9000-0BF79029534B}"/>
            </c:ext>
          </c:extLst>
        </c:ser>
        <c:ser>
          <c:idx val="3"/>
          <c:order val="3"/>
          <c:tx>
            <c:strRef>
              <c:f>Access!$F$1</c:f>
              <c:strCache>
                <c:ptCount val="1"/>
                <c:pt idx="0">
                  <c:v>Other off-grid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Access!$B$2:$B$11</c:f>
              <c:strCache>
                <c:ptCount val="10"/>
                <c:pt idx="0">
                  <c:v>Poorest quintile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Richest quintile</c:v>
                </c:pt>
                <c:pt idx="6">
                  <c:v>Rural</c:v>
                </c:pt>
                <c:pt idx="7">
                  <c:v>Urban</c:v>
                </c:pt>
                <c:pt idx="9">
                  <c:v>Total</c:v>
                </c:pt>
              </c:strCache>
            </c:strRef>
          </c:cat>
          <c:val>
            <c:numRef>
              <c:f>Access!$F$2:$F$11</c:f>
              <c:numCache>
                <c:formatCode>General</c:formatCode>
                <c:ptCount val="10"/>
                <c:pt idx="0">
                  <c:v>3.31</c:v>
                </c:pt>
                <c:pt idx="1">
                  <c:v>3.14</c:v>
                </c:pt>
                <c:pt idx="2">
                  <c:v>2.63</c:v>
                </c:pt>
                <c:pt idx="3">
                  <c:v>2.859999999999999</c:v>
                </c:pt>
                <c:pt idx="4">
                  <c:v>1.17</c:v>
                </c:pt>
                <c:pt idx="6">
                  <c:v>3.23</c:v>
                </c:pt>
                <c:pt idx="7">
                  <c:v>0.6</c:v>
                </c:pt>
                <c:pt idx="9">
                  <c:v>2.65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5B-4A49-9000-0BF79029534B}"/>
            </c:ext>
          </c:extLst>
        </c:ser>
        <c:ser>
          <c:idx val="4"/>
          <c:order val="4"/>
          <c:tx>
            <c:strRef>
              <c:f>Access!$G$1</c:f>
              <c:strCache>
                <c:ptCount val="1"/>
                <c:pt idx="0">
                  <c:v>No electricity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Access!$B$2:$B$11</c:f>
              <c:strCache>
                <c:ptCount val="10"/>
                <c:pt idx="0">
                  <c:v>Poorest quintile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Richest quintile</c:v>
                </c:pt>
                <c:pt idx="6">
                  <c:v>Rural</c:v>
                </c:pt>
                <c:pt idx="7">
                  <c:v>Urban</c:v>
                </c:pt>
                <c:pt idx="9">
                  <c:v>Total</c:v>
                </c:pt>
              </c:strCache>
            </c:strRef>
          </c:cat>
          <c:val>
            <c:numRef>
              <c:f>Access!$G$2:$G$11</c:f>
              <c:numCache>
                <c:formatCode>General</c:formatCode>
                <c:ptCount val="10"/>
                <c:pt idx="0">
                  <c:v>7.48</c:v>
                </c:pt>
                <c:pt idx="1">
                  <c:v>5.35</c:v>
                </c:pt>
                <c:pt idx="2">
                  <c:v>5.2</c:v>
                </c:pt>
                <c:pt idx="3">
                  <c:v>3.98</c:v>
                </c:pt>
                <c:pt idx="4">
                  <c:v>3.85</c:v>
                </c:pt>
                <c:pt idx="6">
                  <c:v>5.6099999999999994</c:v>
                </c:pt>
                <c:pt idx="7">
                  <c:v>3.72</c:v>
                </c:pt>
                <c:pt idx="9">
                  <c:v>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5B-4A49-9000-0BF7902953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45194136"/>
        <c:axId val="2145197752"/>
      </c:barChart>
      <c:catAx>
        <c:axId val="2145194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5197752"/>
        <c:crosses val="autoZero"/>
        <c:auto val="1"/>
        <c:lblAlgn val="ctr"/>
        <c:lblOffset val="100"/>
        <c:noMultiLvlLbl val="0"/>
      </c:catAx>
      <c:valAx>
        <c:axId val="214519775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Percent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5194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u="none" strike="noStrike" baseline="0" dirty="0">
                <a:effectLst/>
              </a:rPr>
              <a:t>Average minutes per day spent by women studying or helping school work by grid access (Q1)</a:t>
            </a:r>
            <a:r>
              <a:rPr lang="en-US" sz="1800" b="0" i="0" u="none" strike="noStrike" baseline="0" dirty="0"/>
              <a:t> </a:t>
            </a:r>
            <a:endParaRPr lang="en-US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elc_time!$C$4:$C$6</c:f>
              <c:strCache>
                <c:ptCount val="3"/>
                <c:pt idx="0">
                  <c:v>Grid Access</c:v>
                </c:pt>
                <c:pt idx="1">
                  <c:v>Off-grid Access</c:v>
                </c:pt>
                <c:pt idx="2">
                  <c:v>No Access</c:v>
                </c:pt>
              </c:strCache>
            </c:strRef>
          </c:cat>
          <c:val>
            <c:numRef>
              <c:f>elc_time!$D$4:$D$6</c:f>
              <c:numCache>
                <c:formatCode>General</c:formatCode>
                <c:ptCount val="3"/>
                <c:pt idx="0">
                  <c:v>7.1326049693367999</c:v>
                </c:pt>
                <c:pt idx="1">
                  <c:v>8.2844700522212413</c:v>
                </c:pt>
                <c:pt idx="2">
                  <c:v>3.9444956261819573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3A-4D9C-97AC-A29D46C036C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11528335"/>
        <c:axId val="1511921983"/>
      </c:barChart>
      <c:catAx>
        <c:axId val="15115283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1921983"/>
        <c:crosses val="autoZero"/>
        <c:auto val="1"/>
        <c:lblAlgn val="ctr"/>
        <c:lblOffset val="100"/>
        <c:noMultiLvlLbl val="0"/>
      </c:catAx>
      <c:valAx>
        <c:axId val="151192198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115283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Average minutes per day spent by women on entertainment or socializing by main source of electricity (Q1) *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elc_time!$C$83:$C$85</c:f>
              <c:strCache>
                <c:ptCount val="3"/>
                <c:pt idx="0">
                  <c:v>Grid Access</c:v>
                </c:pt>
                <c:pt idx="1">
                  <c:v>Off-grid Access</c:v>
                </c:pt>
                <c:pt idx="2">
                  <c:v>No Access</c:v>
                </c:pt>
              </c:strCache>
            </c:strRef>
          </c:cat>
          <c:val>
            <c:numRef>
              <c:f>elc_time!$D$83:$D$85</c:f>
              <c:numCache>
                <c:formatCode>General</c:formatCode>
                <c:ptCount val="3"/>
                <c:pt idx="0">
                  <c:v>30.50639063802085</c:v>
                </c:pt>
                <c:pt idx="1">
                  <c:v>22.979852282220733</c:v>
                </c:pt>
                <c:pt idx="2">
                  <c:v>8.9870897845063613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7A-4902-A428-B17280717D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62009503"/>
        <c:axId val="1511433727"/>
      </c:barChart>
      <c:catAx>
        <c:axId val="15620095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1433727"/>
        <c:crosses val="autoZero"/>
        <c:auto val="1"/>
        <c:lblAlgn val="ctr"/>
        <c:lblOffset val="100"/>
        <c:noMultiLvlLbl val="0"/>
      </c:catAx>
      <c:valAx>
        <c:axId val="151143372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620095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Access!$D$32</c:f>
              <c:strCache>
                <c:ptCount val="1"/>
                <c:pt idx="0">
                  <c:v>Grid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Access!$C$33:$C$39</c:f>
              <c:strCache>
                <c:ptCount val="7"/>
                <c:pt idx="0">
                  <c:v>Province 1</c:v>
                </c:pt>
                <c:pt idx="1">
                  <c:v>Province 2</c:v>
                </c:pt>
                <c:pt idx="2">
                  <c:v>Province 3</c:v>
                </c:pt>
                <c:pt idx="3">
                  <c:v>Province 4</c:v>
                </c:pt>
                <c:pt idx="4">
                  <c:v>Province 5</c:v>
                </c:pt>
                <c:pt idx="5">
                  <c:v>Province 6</c:v>
                </c:pt>
                <c:pt idx="6">
                  <c:v>Province 7</c:v>
                </c:pt>
              </c:strCache>
            </c:strRef>
          </c:cat>
          <c:val>
            <c:numRef>
              <c:f>Access!$D$33:$D$39</c:f>
              <c:numCache>
                <c:formatCode>0.00</c:formatCode>
                <c:ptCount val="7"/>
                <c:pt idx="0">
                  <c:v>66.19</c:v>
                </c:pt>
                <c:pt idx="1">
                  <c:v>82.69</c:v>
                </c:pt>
                <c:pt idx="2">
                  <c:v>75.179999999999993</c:v>
                </c:pt>
                <c:pt idx="3">
                  <c:v>91.98</c:v>
                </c:pt>
                <c:pt idx="4">
                  <c:v>79.64</c:v>
                </c:pt>
                <c:pt idx="5">
                  <c:v>9.11</c:v>
                </c:pt>
                <c:pt idx="6">
                  <c:v>58.14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EA-4A6F-8315-B24626D578D1}"/>
            </c:ext>
          </c:extLst>
        </c:ser>
        <c:ser>
          <c:idx val="1"/>
          <c:order val="1"/>
          <c:tx>
            <c:strRef>
              <c:f>Access!$E$32</c:f>
              <c:strCache>
                <c:ptCount val="1"/>
                <c:pt idx="0">
                  <c:v>Mini-grid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Access!$C$33:$C$39</c:f>
              <c:strCache>
                <c:ptCount val="7"/>
                <c:pt idx="0">
                  <c:v>Province 1</c:v>
                </c:pt>
                <c:pt idx="1">
                  <c:v>Province 2</c:v>
                </c:pt>
                <c:pt idx="2">
                  <c:v>Province 3</c:v>
                </c:pt>
                <c:pt idx="3">
                  <c:v>Province 4</c:v>
                </c:pt>
                <c:pt idx="4">
                  <c:v>Province 5</c:v>
                </c:pt>
                <c:pt idx="5">
                  <c:v>Province 6</c:v>
                </c:pt>
                <c:pt idx="6">
                  <c:v>Province 7</c:v>
                </c:pt>
              </c:strCache>
            </c:strRef>
          </c:cat>
          <c:val>
            <c:numRef>
              <c:f>Access!$E$33:$E$39</c:f>
              <c:numCache>
                <c:formatCode>0.00</c:formatCode>
                <c:ptCount val="7"/>
                <c:pt idx="0">
                  <c:v>16.45</c:v>
                </c:pt>
                <c:pt idx="1">
                  <c:v>0</c:v>
                </c:pt>
                <c:pt idx="2">
                  <c:v>12.05</c:v>
                </c:pt>
                <c:pt idx="3">
                  <c:v>7.34</c:v>
                </c:pt>
                <c:pt idx="4">
                  <c:v>10.45</c:v>
                </c:pt>
                <c:pt idx="5">
                  <c:v>13.85</c:v>
                </c:pt>
                <c:pt idx="6">
                  <c:v>12.51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EA-4A6F-8315-B24626D578D1}"/>
            </c:ext>
          </c:extLst>
        </c:ser>
        <c:ser>
          <c:idx val="2"/>
          <c:order val="2"/>
          <c:tx>
            <c:strRef>
              <c:f>Access!$F$32</c:f>
              <c:strCache>
                <c:ptCount val="1"/>
                <c:pt idx="0">
                  <c:v>Solar 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Access!$C$33:$C$39</c:f>
              <c:strCache>
                <c:ptCount val="7"/>
                <c:pt idx="0">
                  <c:v>Province 1</c:v>
                </c:pt>
                <c:pt idx="1">
                  <c:v>Province 2</c:v>
                </c:pt>
                <c:pt idx="2">
                  <c:v>Province 3</c:v>
                </c:pt>
                <c:pt idx="3">
                  <c:v>Province 4</c:v>
                </c:pt>
                <c:pt idx="4">
                  <c:v>Province 5</c:v>
                </c:pt>
                <c:pt idx="5">
                  <c:v>Province 6</c:v>
                </c:pt>
                <c:pt idx="6">
                  <c:v>Province 7</c:v>
                </c:pt>
              </c:strCache>
            </c:strRef>
          </c:cat>
          <c:val>
            <c:numRef>
              <c:f>Access!$F$33:$F$39</c:f>
              <c:numCache>
                <c:formatCode>0.00</c:formatCode>
                <c:ptCount val="7"/>
                <c:pt idx="0">
                  <c:v>10.050000000000001</c:v>
                </c:pt>
                <c:pt idx="1">
                  <c:v>0.45</c:v>
                </c:pt>
                <c:pt idx="2">
                  <c:v>7.56</c:v>
                </c:pt>
                <c:pt idx="3">
                  <c:v>0</c:v>
                </c:pt>
                <c:pt idx="4">
                  <c:v>6.54</c:v>
                </c:pt>
                <c:pt idx="5">
                  <c:v>60.11</c:v>
                </c:pt>
                <c:pt idx="6">
                  <c:v>22.25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EA-4A6F-8315-B24626D578D1}"/>
            </c:ext>
          </c:extLst>
        </c:ser>
        <c:ser>
          <c:idx val="3"/>
          <c:order val="3"/>
          <c:tx>
            <c:strRef>
              <c:f>Access!$G$32</c:f>
              <c:strCache>
                <c:ptCount val="1"/>
                <c:pt idx="0">
                  <c:v>Other off-grid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Access!$C$33:$C$39</c:f>
              <c:strCache>
                <c:ptCount val="7"/>
                <c:pt idx="0">
                  <c:v>Province 1</c:v>
                </c:pt>
                <c:pt idx="1">
                  <c:v>Province 2</c:v>
                </c:pt>
                <c:pt idx="2">
                  <c:v>Province 3</c:v>
                </c:pt>
                <c:pt idx="3">
                  <c:v>Province 4</c:v>
                </c:pt>
                <c:pt idx="4">
                  <c:v>Province 5</c:v>
                </c:pt>
                <c:pt idx="5">
                  <c:v>Province 6</c:v>
                </c:pt>
                <c:pt idx="6">
                  <c:v>Province 7</c:v>
                </c:pt>
              </c:strCache>
            </c:strRef>
          </c:cat>
          <c:val>
            <c:numRef>
              <c:f>Access!$G$33:$G$39</c:f>
              <c:numCache>
                <c:formatCode>0.00</c:formatCode>
                <c:ptCount val="7"/>
                <c:pt idx="0">
                  <c:v>5.2</c:v>
                </c:pt>
                <c:pt idx="1">
                  <c:v>0.48</c:v>
                </c:pt>
                <c:pt idx="2">
                  <c:v>3.98</c:v>
                </c:pt>
                <c:pt idx="3">
                  <c:v>0</c:v>
                </c:pt>
                <c:pt idx="4">
                  <c:v>0.03</c:v>
                </c:pt>
                <c:pt idx="5">
                  <c:v>11.99</c:v>
                </c:pt>
                <c:pt idx="6">
                  <c:v>1.49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EA-4A6F-8315-B24626D578D1}"/>
            </c:ext>
          </c:extLst>
        </c:ser>
        <c:ser>
          <c:idx val="4"/>
          <c:order val="4"/>
          <c:tx>
            <c:strRef>
              <c:f>Access!$H$32</c:f>
              <c:strCache>
                <c:ptCount val="1"/>
                <c:pt idx="0">
                  <c:v>No electricity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Access!$C$33:$C$39</c:f>
              <c:strCache>
                <c:ptCount val="7"/>
                <c:pt idx="0">
                  <c:v>Province 1</c:v>
                </c:pt>
                <c:pt idx="1">
                  <c:v>Province 2</c:v>
                </c:pt>
                <c:pt idx="2">
                  <c:v>Province 3</c:v>
                </c:pt>
                <c:pt idx="3">
                  <c:v>Province 4</c:v>
                </c:pt>
                <c:pt idx="4">
                  <c:v>Province 5</c:v>
                </c:pt>
                <c:pt idx="5">
                  <c:v>Province 6</c:v>
                </c:pt>
                <c:pt idx="6">
                  <c:v>Province 7</c:v>
                </c:pt>
              </c:strCache>
            </c:strRef>
          </c:cat>
          <c:val>
            <c:numRef>
              <c:f>Access!$H$33:$H$39</c:f>
              <c:numCache>
                <c:formatCode>0.00</c:formatCode>
                <c:ptCount val="7"/>
                <c:pt idx="0">
                  <c:v>2.1</c:v>
                </c:pt>
                <c:pt idx="1">
                  <c:v>16.37</c:v>
                </c:pt>
                <c:pt idx="2">
                  <c:v>1.22</c:v>
                </c:pt>
                <c:pt idx="3">
                  <c:v>0.68</c:v>
                </c:pt>
                <c:pt idx="4">
                  <c:v>3.34</c:v>
                </c:pt>
                <c:pt idx="5">
                  <c:v>4.95</c:v>
                </c:pt>
                <c:pt idx="6">
                  <c:v>5.6199999999999992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EA-4A6F-8315-B24626D57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43421256"/>
        <c:axId val="2141212744"/>
      </c:barChart>
      <c:catAx>
        <c:axId val="2143421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212744"/>
        <c:crosses val="autoZero"/>
        <c:auto val="1"/>
        <c:lblAlgn val="ctr"/>
        <c:lblOffset val="100"/>
        <c:noMultiLvlLbl val="0"/>
      </c:catAx>
      <c:valAx>
        <c:axId val="214121274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Percent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421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Quality!$B$5:$B$20</c:f>
              <c:strCache>
                <c:ptCount val="16"/>
                <c:pt idx="0">
                  <c:v>Poorest quintile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Richest quintile</c:v>
                </c:pt>
                <c:pt idx="6">
                  <c:v>Rural</c:v>
                </c:pt>
                <c:pt idx="7">
                  <c:v>Urban</c:v>
                </c:pt>
                <c:pt idx="9">
                  <c:v>Province 1</c:v>
                </c:pt>
                <c:pt idx="10">
                  <c:v>Province 2</c:v>
                </c:pt>
                <c:pt idx="11">
                  <c:v>Province 3</c:v>
                </c:pt>
                <c:pt idx="12">
                  <c:v>Province 4</c:v>
                </c:pt>
                <c:pt idx="13">
                  <c:v>Province 5</c:v>
                </c:pt>
                <c:pt idx="14">
                  <c:v>Province 6</c:v>
                </c:pt>
                <c:pt idx="15">
                  <c:v>Province 7</c:v>
                </c:pt>
              </c:strCache>
            </c:strRef>
          </c:cat>
          <c:val>
            <c:numRef>
              <c:f>Quality!$C$5:$C$20</c:f>
              <c:numCache>
                <c:formatCode>General</c:formatCode>
                <c:ptCount val="16"/>
                <c:pt idx="0">
                  <c:v>2.7591192000000002</c:v>
                </c:pt>
                <c:pt idx="1">
                  <c:v>2.7121420000000001</c:v>
                </c:pt>
                <c:pt idx="2">
                  <c:v>2.5693820999999999</c:v>
                </c:pt>
                <c:pt idx="3">
                  <c:v>2.3125287999999991</c:v>
                </c:pt>
                <c:pt idx="4">
                  <c:v>2.0557610999999998</c:v>
                </c:pt>
                <c:pt idx="6">
                  <c:v>2.4329214000000001</c:v>
                </c:pt>
                <c:pt idx="7">
                  <c:v>2.5219431000000001</c:v>
                </c:pt>
                <c:pt idx="9">
                  <c:v>3.1991588000000002</c:v>
                </c:pt>
                <c:pt idx="10">
                  <c:v>5.1503489</c:v>
                </c:pt>
                <c:pt idx="11">
                  <c:v>0.87138318000000003</c:v>
                </c:pt>
                <c:pt idx="12">
                  <c:v>0.71804511999999998</c:v>
                </c:pt>
                <c:pt idx="13">
                  <c:v>1.7768913</c:v>
                </c:pt>
                <c:pt idx="14">
                  <c:v>1.7750368999999999</c:v>
                </c:pt>
                <c:pt idx="15">
                  <c:v>1.8070466999999999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5B-4FA2-8DFE-7C3D596989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46990632"/>
        <c:axId val="2146190072"/>
      </c:barChart>
      <c:catAx>
        <c:axId val="2146990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-1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190072"/>
        <c:crosses val="autoZero"/>
        <c:auto val="1"/>
        <c:lblAlgn val="ctr"/>
        <c:lblOffset val="100"/>
        <c:noMultiLvlLbl val="0"/>
      </c:catAx>
      <c:valAx>
        <c:axId val="2146190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990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Poorest 20%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Sheet1!$B$1:$H$1</c:f>
              <c:strCache>
                <c:ptCount val="7"/>
                <c:pt idx="0">
                  <c:v>1-20 units</c:v>
                </c:pt>
                <c:pt idx="1">
                  <c:v>21-30  units</c:v>
                </c:pt>
                <c:pt idx="2">
                  <c:v>31-50  units</c:v>
                </c:pt>
                <c:pt idx="3">
                  <c:v>51-150  units</c:v>
                </c:pt>
                <c:pt idx="4">
                  <c:v>151-250  units</c:v>
                </c:pt>
                <c:pt idx="5">
                  <c:v>251-400  units</c:v>
                </c:pt>
                <c:pt idx="6">
                  <c:v>&gt; 400  units</c:v>
                </c:pt>
              </c:strCache>
            </c:strRef>
          </c:cat>
          <c:val>
            <c:numRef>
              <c:f>Sheet1!$K$2:$Q$2</c:f>
              <c:numCache>
                <c:formatCode>0.0%</c:formatCode>
                <c:ptCount val="7"/>
                <c:pt idx="0">
                  <c:v>0.49579837918281555</c:v>
                </c:pt>
                <c:pt idx="1">
                  <c:v>0.1810356080532074</c:v>
                </c:pt>
                <c:pt idx="2">
                  <c:v>0.20543099939823151</c:v>
                </c:pt>
                <c:pt idx="3">
                  <c:v>0.11080309003591537</c:v>
                </c:pt>
                <c:pt idx="4">
                  <c:v>6.9319182075560093E-3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44-48F1-BFEB-6D41F31EF27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Sheet1!$B$1:$H$1</c:f>
              <c:strCache>
                <c:ptCount val="7"/>
                <c:pt idx="0">
                  <c:v>1-20 units</c:v>
                </c:pt>
                <c:pt idx="1">
                  <c:v>21-30  units</c:v>
                </c:pt>
                <c:pt idx="2">
                  <c:v>31-50  units</c:v>
                </c:pt>
                <c:pt idx="3">
                  <c:v>51-150  units</c:v>
                </c:pt>
                <c:pt idx="4">
                  <c:v>151-250  units</c:v>
                </c:pt>
                <c:pt idx="5">
                  <c:v>251-400  units</c:v>
                </c:pt>
                <c:pt idx="6">
                  <c:v>&gt; 400  units</c:v>
                </c:pt>
              </c:strCache>
            </c:strRef>
          </c:cat>
          <c:val>
            <c:numRef>
              <c:f>Sheet1!$K$3:$Q$3</c:f>
              <c:numCache>
                <c:formatCode>0.0%</c:formatCode>
                <c:ptCount val="7"/>
                <c:pt idx="0">
                  <c:v>0.31920167803764343</c:v>
                </c:pt>
                <c:pt idx="1">
                  <c:v>0.21175311505794525</c:v>
                </c:pt>
                <c:pt idx="2">
                  <c:v>0.27013292908668518</c:v>
                </c:pt>
                <c:pt idx="3">
                  <c:v>0.19483253359794617</c:v>
                </c:pt>
                <c:pt idx="4">
                  <c:v>4.0797647088766098E-3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44-48F1-BFEB-6D41F31EF27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Sheet1!$B$1:$H$1</c:f>
              <c:strCache>
                <c:ptCount val="7"/>
                <c:pt idx="0">
                  <c:v>1-20 units</c:v>
                </c:pt>
                <c:pt idx="1">
                  <c:v>21-30  units</c:v>
                </c:pt>
                <c:pt idx="2">
                  <c:v>31-50  units</c:v>
                </c:pt>
                <c:pt idx="3">
                  <c:v>51-150  units</c:v>
                </c:pt>
                <c:pt idx="4">
                  <c:v>151-250  units</c:v>
                </c:pt>
                <c:pt idx="5">
                  <c:v>251-400  units</c:v>
                </c:pt>
                <c:pt idx="6">
                  <c:v>&gt; 400  units</c:v>
                </c:pt>
              </c:strCache>
            </c:strRef>
          </c:cat>
          <c:val>
            <c:numRef>
              <c:f>Sheet1!$K$4:$Q$4</c:f>
              <c:numCache>
                <c:formatCode>0.0%</c:formatCode>
                <c:ptCount val="7"/>
                <c:pt idx="0">
                  <c:v>0.2756669819355011</c:v>
                </c:pt>
                <c:pt idx="1">
                  <c:v>0.20416747033596039</c:v>
                </c:pt>
                <c:pt idx="2">
                  <c:v>0.22063732147216797</c:v>
                </c:pt>
                <c:pt idx="3">
                  <c:v>0.27701073884963989</c:v>
                </c:pt>
                <c:pt idx="4">
                  <c:v>2.0921593531966209E-2</c:v>
                </c:pt>
                <c:pt idx="5">
                  <c:v>1.5959141310304403E-3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44-48F1-BFEB-6D41F31EF274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Sheet1!$B$1:$H$1</c:f>
              <c:strCache>
                <c:ptCount val="7"/>
                <c:pt idx="0">
                  <c:v>1-20 units</c:v>
                </c:pt>
                <c:pt idx="1">
                  <c:v>21-30  units</c:v>
                </c:pt>
                <c:pt idx="2">
                  <c:v>31-50  units</c:v>
                </c:pt>
                <c:pt idx="3">
                  <c:v>51-150  units</c:v>
                </c:pt>
                <c:pt idx="4">
                  <c:v>151-250  units</c:v>
                </c:pt>
                <c:pt idx="5">
                  <c:v>251-400  units</c:v>
                </c:pt>
                <c:pt idx="6">
                  <c:v>&gt; 400  units</c:v>
                </c:pt>
              </c:strCache>
            </c:strRef>
          </c:cat>
          <c:val>
            <c:numRef>
              <c:f>Sheet1!$K$5:$Q$5</c:f>
              <c:numCache>
                <c:formatCode>0.0%</c:formatCode>
                <c:ptCount val="7"/>
                <c:pt idx="0">
                  <c:v>0.19868950545787811</c:v>
                </c:pt>
                <c:pt idx="1">
                  <c:v>0.1835370659828186</c:v>
                </c:pt>
                <c:pt idx="2">
                  <c:v>0.26065358519554138</c:v>
                </c:pt>
                <c:pt idx="3">
                  <c:v>0.31761401891708374</c:v>
                </c:pt>
                <c:pt idx="4">
                  <c:v>3.3189035952091217E-2</c:v>
                </c:pt>
                <c:pt idx="5">
                  <c:v>6.1329510062932968E-3</c:v>
                </c:pt>
                <c:pt idx="6">
                  <c:v>1.8386125157121569E-4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544-48F1-BFEB-6D41F31EF27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Richest 20%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Sheet1!$B$1:$H$1</c:f>
              <c:strCache>
                <c:ptCount val="7"/>
                <c:pt idx="0">
                  <c:v>1-20 units</c:v>
                </c:pt>
                <c:pt idx="1">
                  <c:v>21-30  units</c:v>
                </c:pt>
                <c:pt idx="2">
                  <c:v>31-50  units</c:v>
                </c:pt>
                <c:pt idx="3">
                  <c:v>51-150  units</c:v>
                </c:pt>
                <c:pt idx="4">
                  <c:v>151-250  units</c:v>
                </c:pt>
                <c:pt idx="5">
                  <c:v>251-400  units</c:v>
                </c:pt>
                <c:pt idx="6">
                  <c:v>&gt; 400  units</c:v>
                </c:pt>
              </c:strCache>
            </c:strRef>
          </c:cat>
          <c:val>
            <c:numRef>
              <c:f>Sheet1!$K$6:$Q$6</c:f>
              <c:numCache>
                <c:formatCode>0.0%</c:formatCode>
                <c:ptCount val="7"/>
                <c:pt idx="0">
                  <c:v>0.13800941407680511</c:v>
                </c:pt>
                <c:pt idx="1">
                  <c:v>0.11361090093851089</c:v>
                </c:pt>
                <c:pt idx="2">
                  <c:v>0.24396625161170959</c:v>
                </c:pt>
                <c:pt idx="3">
                  <c:v>0.41876575350761414</c:v>
                </c:pt>
                <c:pt idx="4">
                  <c:v>6.1644423753023148E-2</c:v>
                </c:pt>
                <c:pt idx="5">
                  <c:v>2.2482573986053467E-2</c:v>
                </c:pt>
                <c:pt idx="6">
                  <c:v>1.5206777025014162E-3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544-48F1-BFEB-6D41F31EF274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1-20 units</c:v>
                </c:pt>
                <c:pt idx="1">
                  <c:v>21-30  units</c:v>
                </c:pt>
                <c:pt idx="2">
                  <c:v>31-50  units</c:v>
                </c:pt>
                <c:pt idx="3">
                  <c:v>51-150  units</c:v>
                </c:pt>
                <c:pt idx="4">
                  <c:v>151-250  units</c:v>
                </c:pt>
                <c:pt idx="5">
                  <c:v>251-400  units</c:v>
                </c:pt>
                <c:pt idx="6">
                  <c:v>&gt; 400  units</c:v>
                </c:pt>
              </c:strCache>
            </c:strRef>
          </c:cat>
          <c:val>
            <c:numRef>
              <c:f>Sheet1!$K$7:$Q$7</c:f>
              <c:numCache>
                <c:formatCode>0.0%</c:formatCode>
                <c:ptCount val="7"/>
                <c:pt idx="0">
                  <c:v>0.26669719815254211</c:v>
                </c:pt>
                <c:pt idx="1">
                  <c:v>0.1763729453086853</c:v>
                </c:pt>
                <c:pt idx="2">
                  <c:v>0.24214893579483032</c:v>
                </c:pt>
                <c:pt idx="3">
                  <c:v>0.27943509817123413</c:v>
                </c:pt>
                <c:pt idx="4">
                  <c:v>2.7978129684925079E-2</c:v>
                </c:pt>
                <c:pt idx="5">
                  <c:v>6.9701559841632843E-3</c:v>
                </c:pt>
                <c:pt idx="6">
                  <c:v>3.9754153112880886E-4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544-48F1-BFEB-6D41F31EF27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09960496"/>
        <c:axId val="1604299920"/>
      </c:barChart>
      <c:catAx>
        <c:axId val="1609960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4299920"/>
        <c:crosses val="autoZero"/>
        <c:auto val="1"/>
        <c:lblAlgn val="ctr"/>
        <c:lblOffset val="100"/>
        <c:noMultiLvlLbl val="0"/>
      </c:catAx>
      <c:valAx>
        <c:axId val="1604299920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960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Share of electricity expenditure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Poorest 20%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Richest 20%</c:v>
                </c:pt>
                <c:pt idx="5">
                  <c:v>Rural</c:v>
                </c:pt>
                <c:pt idx="6">
                  <c:v>Urban</c:v>
                </c:pt>
                <c:pt idx="7">
                  <c:v>Female</c:v>
                </c:pt>
                <c:pt idx="8">
                  <c:v>Male</c:v>
                </c:pt>
                <c:pt idx="9">
                  <c:v>Total</c:v>
                </c:pt>
              </c:strCache>
            </c:strRef>
          </c:cat>
          <c:val>
            <c:numRef>
              <c:f>Sheet1!$C$2:$C$11</c:f>
              <c:numCache>
                <c:formatCode>0.00%</c:formatCode>
                <c:ptCount val="10"/>
                <c:pt idx="0">
                  <c:v>2.0188376307487488E-2</c:v>
                </c:pt>
                <c:pt idx="1">
                  <c:v>1.6647784039378166E-2</c:v>
                </c:pt>
                <c:pt idx="2">
                  <c:v>1.5145892277359962E-2</c:v>
                </c:pt>
                <c:pt idx="3">
                  <c:v>1.3383909128606319E-2</c:v>
                </c:pt>
                <c:pt idx="4">
                  <c:v>1.1333606205880642E-2</c:v>
                </c:pt>
                <c:pt idx="5">
                  <c:v>1.1249509640038013E-2</c:v>
                </c:pt>
                <c:pt idx="6">
                  <c:v>1.910107396543026E-2</c:v>
                </c:pt>
                <c:pt idx="7">
                  <c:v>1.4189913868904114E-2</c:v>
                </c:pt>
                <c:pt idx="8">
                  <c:v>1.3384469784796238E-2</c:v>
                </c:pt>
                <c:pt idx="9">
                  <c:v>1.3516344130039215E-2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23-4FB4-80C4-D0691B0F1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-3"/>
        <c:axId val="379344207"/>
        <c:axId val="422703711"/>
      </c:barChart>
      <c:catAx>
        <c:axId val="3793442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2703711"/>
        <c:crosses val="autoZero"/>
        <c:auto val="1"/>
        <c:lblAlgn val="ctr"/>
        <c:lblOffset val="100"/>
        <c:noMultiLvlLbl val="0"/>
      </c:catAx>
      <c:valAx>
        <c:axId val="422703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3442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Sheet1!$E$2</c:f>
              <c:strCache>
                <c:ptCount val="1"/>
                <c:pt idx="0">
                  <c:v>γ=-0.5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Sheet1!$A$3:$A$12</c:f>
              <c:strCache>
                <c:ptCount val="10"/>
                <c:pt idx="0">
                  <c:v>Poorest 20%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Rural </c:v>
                </c:pt>
                <c:pt idx="6">
                  <c:v>Urban</c:v>
                </c:pt>
                <c:pt idx="7">
                  <c:v>Female</c:v>
                </c:pt>
                <c:pt idx="8">
                  <c:v>Male</c:v>
                </c:pt>
                <c:pt idx="9">
                  <c:v>Total</c:v>
                </c:pt>
              </c:strCache>
            </c:strRef>
          </c:cat>
          <c:val>
            <c:numRef>
              <c:f>Sheet1!$M$3:$M$12</c:f>
              <c:numCache>
                <c:formatCode>General</c:formatCode>
                <c:ptCount val="10"/>
                <c:pt idx="0">
                  <c:v>1.8495030277558121E-2</c:v>
                </c:pt>
                <c:pt idx="1">
                  <c:v>1.599125107268979E-2</c:v>
                </c:pt>
                <c:pt idx="2">
                  <c:v>1.443131166872089E-2</c:v>
                </c:pt>
                <c:pt idx="3">
                  <c:v>1.2630053092522721E-2</c:v>
                </c:pt>
                <c:pt idx="4">
                  <c:v>1.0650285152057045E-2</c:v>
                </c:pt>
                <c:pt idx="5">
                  <c:v>1.0758242968496739E-2</c:v>
                </c:pt>
                <c:pt idx="6">
                  <c:v>1.9049425075476946E-2</c:v>
                </c:pt>
                <c:pt idx="7">
                  <c:v>1.3841426055929074E-2</c:v>
                </c:pt>
                <c:pt idx="8">
                  <c:v>1.2686391818131857E-2</c:v>
                </c:pt>
                <c:pt idx="9">
                  <c:v>1.2866166678582982E-2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10-4E0B-982F-B8AA504093CD}"/>
            </c:ext>
          </c:extLst>
        </c:ser>
        <c:ser>
          <c:idx val="1"/>
          <c:order val="1"/>
          <c:tx>
            <c:strRef>
              <c:f>Sheet1!$F$2</c:f>
              <c:strCache>
                <c:ptCount val="1"/>
                <c:pt idx="0">
                  <c:v>γ=0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Sheet1!$A$3:$A$12</c:f>
              <c:strCache>
                <c:ptCount val="10"/>
                <c:pt idx="0">
                  <c:v>Poorest 20%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Rural </c:v>
                </c:pt>
                <c:pt idx="6">
                  <c:v>Urban</c:v>
                </c:pt>
                <c:pt idx="7">
                  <c:v>Female</c:v>
                </c:pt>
                <c:pt idx="8">
                  <c:v>Male</c:v>
                </c:pt>
                <c:pt idx="9">
                  <c:v>Total</c:v>
                </c:pt>
              </c:strCache>
            </c:strRef>
          </c:cat>
          <c:val>
            <c:numRef>
              <c:f>Sheet1!$N$3:$N$12</c:f>
              <c:numCache>
                <c:formatCode>0.00%</c:formatCode>
                <c:ptCount val="10"/>
                <c:pt idx="0">
                  <c:v>2.7400045686732627E-2</c:v>
                </c:pt>
                <c:pt idx="1">
                  <c:v>2.3690743286044112E-2</c:v>
                </c:pt>
                <c:pt idx="2">
                  <c:v>2.1379721740671494E-2</c:v>
                </c:pt>
                <c:pt idx="3">
                  <c:v>1.871118915376652E-2</c:v>
                </c:pt>
                <c:pt idx="4">
                  <c:v>1.5778200104237333E-2</c:v>
                </c:pt>
                <c:pt idx="5">
                  <c:v>1.593813757428169E-2</c:v>
                </c:pt>
                <c:pt idx="6">
                  <c:v>2.8221370695467735E-2</c:v>
                </c:pt>
                <c:pt idx="7">
                  <c:v>2.0505817266445937E-2</c:v>
                </c:pt>
                <c:pt idx="8">
                  <c:v>1.8794654619687268E-2</c:v>
                </c:pt>
                <c:pt idx="9">
                  <c:v>1.9060988131283887E-2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10-4E0B-982F-B8AA504093CD}"/>
            </c:ext>
          </c:extLst>
        </c:ser>
        <c:ser>
          <c:idx val="2"/>
          <c:order val="2"/>
          <c:tx>
            <c:strRef>
              <c:f>Sheet1!$G$2</c:f>
              <c:strCache>
                <c:ptCount val="1"/>
                <c:pt idx="0">
                  <c:v>Before price increase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Sheet1!$A$3:$A$12</c:f>
              <c:strCache>
                <c:ptCount val="10"/>
                <c:pt idx="0">
                  <c:v>Poorest 20%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Rural </c:v>
                </c:pt>
                <c:pt idx="6">
                  <c:v>Urban</c:v>
                </c:pt>
                <c:pt idx="7">
                  <c:v>Female</c:v>
                </c:pt>
                <c:pt idx="8">
                  <c:v>Male</c:v>
                </c:pt>
                <c:pt idx="9">
                  <c:v>Total</c:v>
                </c:pt>
              </c:strCache>
            </c:strRef>
          </c:cat>
          <c:val>
            <c:numRef>
              <c:f>Sheet1!$K$3:$K$12</c:f>
              <c:numCache>
                <c:formatCode>0.00%</c:formatCode>
                <c:ptCount val="10"/>
                <c:pt idx="0">
                  <c:v>2.0199999999999999E-2</c:v>
                </c:pt>
                <c:pt idx="1">
                  <c:v>1.66E-2</c:v>
                </c:pt>
                <c:pt idx="2">
                  <c:v>1.5100000000000001E-2</c:v>
                </c:pt>
                <c:pt idx="3">
                  <c:v>1.34E-2</c:v>
                </c:pt>
                <c:pt idx="4">
                  <c:v>1.1299999999999999E-2</c:v>
                </c:pt>
                <c:pt idx="5">
                  <c:v>1.12E-2</c:v>
                </c:pt>
                <c:pt idx="6">
                  <c:v>1.9099999999999999E-2</c:v>
                </c:pt>
                <c:pt idx="7">
                  <c:v>1.4200000000000001E-2</c:v>
                </c:pt>
                <c:pt idx="8">
                  <c:v>1.34E-2</c:v>
                </c:pt>
                <c:pt idx="9">
                  <c:v>1.35E-2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10-4E0B-982F-B8AA504093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0911120"/>
        <c:axId val="1677537680"/>
      </c:barChart>
      <c:catAx>
        <c:axId val="1740911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7537680"/>
        <c:crosses val="autoZero"/>
        <c:auto val="1"/>
        <c:lblAlgn val="ctr"/>
        <c:lblOffset val="100"/>
        <c:noMultiLvlLbl val="0"/>
      </c:catAx>
      <c:valAx>
        <c:axId val="1677537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0911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Sheet1!$D$6:$D$10</c:f>
              <c:strCache>
                <c:ptCount val="5"/>
                <c:pt idx="0">
                  <c:v>Poorest Quintile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Richest Quintile</c:v>
                </c:pt>
              </c:strCache>
            </c:strRef>
          </c:cat>
          <c:val>
            <c:numRef>
              <c:f>Sheet1!$F$6:$F$10</c:f>
              <c:numCache>
                <c:formatCode>General</c:formatCode>
                <c:ptCount val="5"/>
                <c:pt idx="0">
                  <c:v>0.93</c:v>
                </c:pt>
                <c:pt idx="1">
                  <c:v>0.8</c:v>
                </c:pt>
                <c:pt idx="2">
                  <c:v>0.72</c:v>
                </c:pt>
                <c:pt idx="3">
                  <c:v>0.63</c:v>
                </c:pt>
                <c:pt idx="4">
                  <c:v>0.53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11-4D57-AB47-FDCD7D577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1030480"/>
        <c:axId val="1538327424"/>
      </c:barChart>
      <c:catAx>
        <c:axId val="141103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8327424"/>
        <c:crosses val="autoZero"/>
        <c:auto val="1"/>
        <c:lblAlgn val="ctr"/>
        <c:lblOffset val="100"/>
        <c:noMultiLvlLbl val="0"/>
      </c:catAx>
      <c:valAx>
        <c:axId val="1538327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/>
                  <a:t>Percent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1030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Sheet1!$D$13:$D$14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Sheet1!$F$13:$F$14</c:f>
              <c:numCache>
                <c:formatCode>General</c:formatCode>
                <c:ptCount val="2"/>
                <c:pt idx="0">
                  <c:v>0.69</c:v>
                </c:pt>
                <c:pt idx="1">
                  <c:v>0.63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F9-4313-8176-ECAC8AC6A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62320944"/>
        <c:axId val="1460243888"/>
      </c:barChart>
      <c:catAx>
        <c:axId val="146232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0243888"/>
        <c:crosses val="autoZero"/>
        <c:auto val="1"/>
        <c:lblAlgn val="ctr"/>
        <c:lblOffset val="100"/>
        <c:noMultiLvlLbl val="0"/>
      </c:catAx>
      <c:valAx>
        <c:axId val="146024388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2320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Benefits!$C$2</c:f>
              <c:strCache>
                <c:ptCount val="1"/>
                <c:pt idx="0">
                  <c:v>Mini-grids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Benefits!$B$3:$B$5</c:f>
              <c:strCache>
                <c:ptCount val="3"/>
                <c:pt idx="0">
                  <c:v>Increase in boys' year of schooling</c:v>
                </c:pt>
                <c:pt idx="1">
                  <c:v>Increase in girls' year of schooling</c:v>
                </c:pt>
                <c:pt idx="2">
                  <c:v>Increase per capita total expenditure </c:v>
                </c:pt>
              </c:strCache>
            </c:strRef>
          </c:cat>
          <c:val>
            <c:numRef>
              <c:f>Benefits!$C$3:$C$5</c:f>
              <c:numCache>
                <c:formatCode>General</c:formatCode>
                <c:ptCount val="3"/>
                <c:pt idx="0">
                  <c:v>0.25</c:v>
                </c:pt>
                <c:pt idx="1">
                  <c:v>0.38</c:v>
                </c:pt>
                <c:pt idx="2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65-4FAF-B7EB-22541F0A9C7B}"/>
            </c:ext>
          </c:extLst>
        </c:ser>
        <c:ser>
          <c:idx val="0"/>
          <c:order val="1"/>
          <c:tx>
            <c:strRef>
              <c:f>Benefits!$D$2</c:f>
              <c:strCache>
                <c:ptCount val="1"/>
                <c:pt idx="0">
                  <c:v>Grid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Benefits!$B$3:$B$5</c:f>
              <c:strCache>
                <c:ptCount val="3"/>
                <c:pt idx="0">
                  <c:v>Increase in boys' year of schooling</c:v>
                </c:pt>
                <c:pt idx="1">
                  <c:v>Increase in girls' year of schooling</c:v>
                </c:pt>
                <c:pt idx="2">
                  <c:v>Increase per capita total expenditure </c:v>
                </c:pt>
              </c:strCache>
            </c:strRef>
          </c:cat>
          <c:val>
            <c:numRef>
              <c:f>Benefits!$D$3:$D$5</c:f>
              <c:numCache>
                <c:formatCode>General</c:formatCode>
                <c:ptCount val="3"/>
                <c:pt idx="0">
                  <c:v>0.19</c:v>
                </c:pt>
                <c:pt idx="1">
                  <c:v>0.33</c:v>
                </c:pt>
                <c:pt idx="2">
                  <c:v>0.34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65-4FAF-B7EB-22541F0A9C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45602552"/>
        <c:axId val="2146399912"/>
      </c:barChart>
      <c:catAx>
        <c:axId val="2145602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399912"/>
        <c:crosses val="autoZero"/>
        <c:auto val="1"/>
        <c:lblAlgn val="ctr"/>
        <c:lblOffset val="100"/>
        <c:noMultiLvlLbl val="0"/>
      </c:catAx>
      <c:valAx>
        <c:axId val="2146399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5602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3FFCD-DBB6-48AA-83AB-FF2286E4B03B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45322-49FA-4FC0-9D1C-50BC13E13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53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1C011-77D2-40E9-9C7C-785AAA055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2827B5-9602-40D6-8FD1-05F3F57745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9E50B-693A-42C9-9E12-08396F638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3E783-162B-4D20-ACC9-C8A837917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ACDC2-19C7-441F-86BF-3AAE56D13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01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9E332-9234-4F4D-B946-FDB11035A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1F7C50-DD51-4B95-9576-7741D10794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8A205-FFA9-4E41-9FA2-E10EE1B31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93581-59E8-407C-9C4E-DAE366388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24DD3-8417-4C9B-AA69-12FFD49DA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65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6EC7DF-306D-4DF5-9AC8-AAFB5EEC10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FA32E5-DDCB-412E-BFD5-3EC5DF9A5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C02D9-7464-43B7-8126-4E5A016BF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1A5C5-8210-4C55-B92E-E36AF4602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150DC-7C45-4CAF-AA0C-3F0F110A5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8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EAE05-56A5-4DE9-B578-CA173D826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5E2CA-DBC1-427B-A9C1-103D1BAD50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F6573-AED3-4AAE-964A-47EDE9918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89630-875C-43D2-BC33-C85176DF2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F3867-74CD-4E3F-9FE0-12064761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0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A2DE8-0E8F-4A6A-AD21-20AB25477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81E28-DE70-408F-A732-5AFEDDA28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06C13-BD0B-462F-8755-D42126D6B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7951E-A0DA-4905-AC14-EB74726AE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D271C-B50F-4FC8-A5B1-8F492717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62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4AB67-FD80-49B6-B5A5-367FFC85C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E2A38-1549-4B12-AD06-4A2752156D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BFF091-5115-4870-8C85-322736A22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C0FDB4-00C1-46A3-B72F-4BF02C40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AB86E-B75C-4F62-9C4D-744B0C90C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6D28BC-BC98-43B7-B642-20171AB4B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6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EA97D-6FC5-4990-95BA-74480134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12EE1-59B2-4158-821D-776E19030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A82D10-E266-4D12-A39B-674C390BA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BB3568-BDE8-4E5C-AE04-19E38F5728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CFBCD-0FA7-4E02-A7F6-6C9F4F0CF0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EE3313-EC6C-4C78-9CC7-417F37001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62D1B6-204E-4B49-89EC-99BF104F3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B7765D-217D-4EB1-B967-F23720B3E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82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4805C-3AF7-438E-A715-656D6D4F4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B3ABD2-AF9B-49CD-B086-092E73AE7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03E149-6CB3-4BF3-B8F9-B04895CEE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CDD95A-4A50-4671-B500-24627F227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0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69E8D7-EB1B-4F77-863A-AFF0C4C9D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33C90F-FECC-4BA9-9136-D35E91B9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BC5652-F248-4F74-B299-A616D8E69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6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AFADE-8E58-4D7C-96F4-E6C454C8A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A6225-0E1C-4924-9DCA-FCC8204F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363864-755B-415D-8C2A-2A8858B07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80F266-A20E-4164-8B08-93C11EA5C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9A22A-6C13-4335-8C21-E225F5009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06E6E3-CEBE-448A-AA12-4EADC1A15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0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C6B03-355B-4592-AA96-BEC9D1C27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A93173-72F3-4369-A07F-BDBEC79A14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FFD7F3-02DD-40EE-ABD3-F7E4AD520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1ABE1-9DD2-4446-BF08-C95E4617F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704A8-77C2-4223-AF5B-260984097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D1B16B-0021-4FDE-8093-B3F431F18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63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EA4DE-3F8E-42CD-A29C-B51705B72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359274-D406-4E71-BA32-9AB506D2C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46ACC-ACB2-40E1-81EC-C85ADE93EB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E2480-572F-46B4-8FAD-3F08C287275E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BE1E0-3C9E-41B6-858A-158D16BB1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34706-7786-4E22-9A3A-60AEDCBBD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79DAE-A642-4ACF-8833-1D02862CC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3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F210A-E8A2-4F24-996E-437DDBA97E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Poverty and social impact of energy tariff reform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ADF4AC-16C3-4279-B23F-79BEC9FDDF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Fan Zhang</a:t>
            </a:r>
          </a:p>
          <a:p>
            <a:endParaRPr lang="en-US" dirty="0"/>
          </a:p>
          <a:p>
            <a:r>
              <a:rPr lang="en-US" dirty="0"/>
              <a:t>Workshop on Strategic Energy Sector Policies in Nepal</a:t>
            </a:r>
          </a:p>
          <a:p>
            <a:r>
              <a:rPr lang="en-US" dirty="0"/>
              <a:t>November 6 2018</a:t>
            </a:r>
          </a:p>
        </p:txBody>
      </p:sp>
    </p:spTree>
    <p:extLst>
      <p:ext uri="{BB962C8B-B14F-4D97-AF65-F5344CB8AC3E}">
        <p14:creationId xmlns:p14="http://schemas.microsoft.com/office/powerpoint/2010/main" val="577524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C0308-18EB-4A3B-9E59-8E1E614D5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Electricity expenditure is a modest component of household budget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A91F316-0E4D-43FE-8DAB-76261472E4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5832717"/>
              </p:ext>
            </p:extLst>
          </p:nvPr>
        </p:nvGraphicFramePr>
        <p:xfrm>
          <a:off x="838200" y="2273740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3A074E3-E0F3-4964-9AB5-2373507CEC10}"/>
              </a:ext>
            </a:extLst>
          </p:cNvPr>
          <p:cNvSpPr/>
          <p:nvPr/>
        </p:nvSpPr>
        <p:spPr>
          <a:xfrm>
            <a:off x="1421176" y="1690688"/>
            <a:ext cx="9349648" cy="44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Share of electricity expenses in total expenditure</a:t>
            </a:r>
          </a:p>
        </p:txBody>
      </p:sp>
    </p:spTree>
    <p:extLst>
      <p:ext uri="{BB962C8B-B14F-4D97-AF65-F5344CB8AC3E}">
        <p14:creationId xmlns:p14="http://schemas.microsoft.com/office/powerpoint/2010/main" val="2108818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8B45ED-8D54-4E08-BF1C-2C82EF228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Distributional impact of electricity tariff increase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F8BDD8-99C0-49D1-866D-2D6F7505F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56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570C11D-5BB3-4231-8DC8-E6B818C7A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tariff increase on electricity affordability is small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A8A7AB7-4CA2-4D06-B522-358465C2E1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557358"/>
              </p:ext>
            </p:extLst>
          </p:nvPr>
        </p:nvGraphicFramePr>
        <p:xfrm>
          <a:off x="925286" y="2315708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EB8006CE-5961-49DE-A3CE-482EA42CEA46}"/>
              </a:ext>
            </a:extLst>
          </p:cNvPr>
          <p:cNvSpPr/>
          <p:nvPr/>
        </p:nvSpPr>
        <p:spPr>
          <a:xfrm>
            <a:off x="1421176" y="1690688"/>
            <a:ext cx="9349648" cy="44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Budget share of electricity expenditure after price hike</a:t>
            </a:r>
          </a:p>
        </p:txBody>
      </p:sp>
    </p:spTree>
    <p:extLst>
      <p:ext uri="{BB962C8B-B14F-4D97-AF65-F5344CB8AC3E}">
        <p14:creationId xmlns:p14="http://schemas.microsoft.com/office/powerpoint/2010/main" val="13657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EB3E4-F970-49DC-9E40-B1123F1C2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Welfare impact on poor households is higher than on rich households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E97DDA6-1BAE-448B-BDA4-890BC1FB2C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00920"/>
              </p:ext>
            </p:extLst>
          </p:nvPr>
        </p:nvGraphicFramePr>
        <p:xfrm>
          <a:off x="838200" y="214153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7ACE537-A894-491A-B39C-56F9C8541B3F}"/>
              </a:ext>
            </a:extLst>
          </p:cNvPr>
          <p:cNvSpPr/>
          <p:nvPr/>
        </p:nvSpPr>
        <p:spPr>
          <a:xfrm>
            <a:off x="1421176" y="1690688"/>
            <a:ext cx="9349648" cy="44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Consumer welfare loss as a share of monthly expenditure</a:t>
            </a:r>
          </a:p>
        </p:txBody>
      </p:sp>
    </p:spTree>
    <p:extLst>
      <p:ext uri="{BB962C8B-B14F-4D97-AF65-F5344CB8AC3E}">
        <p14:creationId xmlns:p14="http://schemas.microsoft.com/office/powerpoint/2010/main" val="1487589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20DBA-9D3A-45C0-80C7-1D3FA8C34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Welfare impact on female-headed households is slightly higher than on male-headed households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70BF0AB-86A7-4F96-9F11-1496699D32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172345"/>
              </p:ext>
            </p:extLst>
          </p:nvPr>
        </p:nvGraphicFramePr>
        <p:xfrm>
          <a:off x="838200" y="214153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D7F86F7-58B9-4150-B4DB-C6C055158F4B}"/>
              </a:ext>
            </a:extLst>
          </p:cNvPr>
          <p:cNvSpPr/>
          <p:nvPr/>
        </p:nvSpPr>
        <p:spPr>
          <a:xfrm>
            <a:off x="1421176" y="1690688"/>
            <a:ext cx="9349648" cy="44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Consumer welfare loss as a share of monthly expenditure</a:t>
            </a:r>
          </a:p>
        </p:txBody>
      </p:sp>
    </p:spTree>
    <p:extLst>
      <p:ext uri="{BB962C8B-B14F-4D97-AF65-F5344CB8AC3E}">
        <p14:creationId xmlns:p14="http://schemas.microsoft.com/office/powerpoint/2010/main" val="1175047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BA2B9-1659-4D51-BCC6-CDF484706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Welfare impact would increase once demand increases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F31C77-289F-48AE-A526-D93F491A0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284" y="2022834"/>
            <a:ext cx="8119431" cy="483516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C016EE6-FBCB-4CE3-AA74-B625AD3592BE}"/>
              </a:ext>
            </a:extLst>
          </p:cNvPr>
          <p:cNvSpPr/>
          <p:nvPr/>
        </p:nvSpPr>
        <p:spPr>
          <a:xfrm>
            <a:off x="3029640" y="4715219"/>
            <a:ext cx="275422" cy="80423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D5D386-7A46-4F3E-9D34-C7DBA9B0538B}"/>
              </a:ext>
            </a:extLst>
          </p:cNvPr>
          <p:cNvSpPr/>
          <p:nvPr/>
        </p:nvSpPr>
        <p:spPr>
          <a:xfrm>
            <a:off x="1421176" y="1690688"/>
            <a:ext cx="9349648" cy="44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Electricity consumption per capita (kWh)</a:t>
            </a:r>
          </a:p>
        </p:txBody>
      </p:sp>
    </p:spTree>
    <p:extLst>
      <p:ext uri="{BB962C8B-B14F-4D97-AF65-F5344CB8AC3E}">
        <p14:creationId xmlns:p14="http://schemas.microsoft.com/office/powerpoint/2010/main" val="1995423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C801581-2A2A-4EB6-9F2B-486C30DF1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Benefits of power sector reform</a:t>
            </a:r>
          </a:p>
        </p:txBody>
      </p:sp>
    </p:spTree>
    <p:extLst>
      <p:ext uri="{BB962C8B-B14F-4D97-AF65-F5344CB8AC3E}">
        <p14:creationId xmlns:p14="http://schemas.microsoft.com/office/powerpoint/2010/main" val="955684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86D29F-9B14-4000-A89F-1B9A1515D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electricity is associated with better income and educational results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C96CFE7-53F1-4638-8F24-1433EA1768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831430"/>
              </p:ext>
            </p:extLst>
          </p:nvPr>
        </p:nvGraphicFramePr>
        <p:xfrm>
          <a:off x="838200" y="214153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7683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6080C-4FF7-46CF-A5E0-DD8F07A23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electricity empowers women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93D32E2-DFA9-4120-AFAD-C2F4E1BEBD4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81251069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8020D9D-F234-4D71-86C4-024AE084E12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30115706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027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2A074A-0C82-4505-88DD-F1CA487BA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192A753-5C66-4F7C-8BB7-DB6FBBBD23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21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0A35-E017-4266-A4F7-E0FCF70CB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C37F1-310D-40EF-9571-92DA0A22C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The impact of proposed tariff hikes on electricity affordability is small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The budget share of electricity expenditure would increase to 1.91% in 2022 in the worse case scenario if tariff increases by 51% between 2018 and 2022</a:t>
            </a:r>
          </a:p>
          <a:p>
            <a:pPr>
              <a:spcAft>
                <a:spcPts val="1200"/>
              </a:spcAft>
            </a:pPr>
            <a:r>
              <a:rPr lang="en-US" dirty="0"/>
              <a:t>Welfare impact could become larger once demand increases</a:t>
            </a:r>
          </a:p>
          <a:p>
            <a:pPr>
              <a:spcAft>
                <a:spcPts val="1200"/>
              </a:spcAft>
            </a:pPr>
            <a:r>
              <a:rPr lang="en-US" dirty="0"/>
              <a:t> Long-term benefits from electricity sector reform would significantly outweigh the costs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Gaining access to grid and mini-grids is associated with a 34 percent and 16 percent increase in per capita total expenditure, respectively.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81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85A56A-A577-4B66-A0ED-9D818563C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3B40A3-0D04-4C5E-9DA0-2C8126D50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important to continue increasing electricity access and improving reliability of electricity supply</a:t>
            </a:r>
          </a:p>
          <a:p>
            <a:r>
              <a:rPr lang="en-US" dirty="0"/>
              <a:t>A cost-recovery tariff would contribute to these goals by improving private investment, and strengthening the financial position of Nepal Electricity Authority</a:t>
            </a:r>
          </a:p>
          <a:p>
            <a:r>
              <a:rPr lang="en-US" dirty="0"/>
              <a:t>Tariff increase would adversely affect electricity affordability,  especially among the poor, but the impact is small, and the benefits significantly outweigh the costs</a:t>
            </a:r>
          </a:p>
        </p:txBody>
      </p:sp>
    </p:spTree>
    <p:extLst>
      <p:ext uri="{BB962C8B-B14F-4D97-AF65-F5344CB8AC3E}">
        <p14:creationId xmlns:p14="http://schemas.microsoft.com/office/powerpoint/2010/main" val="2813475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B46501-1B04-4CC1-B34F-2DE005BAE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0B11EF-3032-4BD0-AE22-05B7F21CEB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52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7C65D-C1AE-44D8-B4D4-7C6562E2F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87BA8-AFCE-44AF-A6FF-14CEB6443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Data – MTF survey</a:t>
            </a:r>
          </a:p>
          <a:p>
            <a:r>
              <a:rPr lang="en-US" dirty="0">
                <a:solidFill>
                  <a:schemeClr val="bg1"/>
                </a:solidFill>
              </a:rPr>
              <a:t>Electricity consumption pattern</a:t>
            </a:r>
          </a:p>
          <a:p>
            <a:r>
              <a:rPr lang="en-US" dirty="0">
                <a:solidFill>
                  <a:schemeClr val="bg1"/>
                </a:solidFill>
              </a:rPr>
              <a:t>Distributional impact of electricity tariff increase</a:t>
            </a:r>
          </a:p>
          <a:p>
            <a:r>
              <a:rPr lang="en-US" dirty="0">
                <a:solidFill>
                  <a:schemeClr val="bg1"/>
                </a:solidFill>
              </a:rPr>
              <a:t>Benefits of power sector reform</a:t>
            </a:r>
          </a:p>
          <a:p>
            <a:r>
              <a:rPr lang="en-US" dirty="0">
                <a:solidFill>
                  <a:schemeClr val="bg1"/>
                </a:solidFill>
              </a:rPr>
              <a:t>Conclusion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97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18EA3-9466-4D12-81BB-69DE8E72C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Household survey based on multi-tier framework of energy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055CC-F1D9-4EA0-875A-ED742C3DA6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13289" cy="419810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nationally representative survey of 6000 households</a:t>
            </a:r>
          </a:p>
          <a:p>
            <a:r>
              <a:rPr lang="en-US" dirty="0"/>
              <a:t>Data collected during July-December 2017</a:t>
            </a:r>
          </a:p>
          <a:p>
            <a:r>
              <a:rPr lang="en-US" dirty="0"/>
              <a:t>Detailed information on electricity access,  consumption, quality, and households’ demographic characteristics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AA6BF34-222A-4B19-AC18-94F3BC3346F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4" name="Picture 3" descr="A close up of a map&#10;&#10;Description generated with high confidence">
            <a:extLst>
              <a:ext uri="{FF2B5EF4-FFF2-40B4-BE49-F238E27FC236}">
                <a16:creationId xmlns:a16="http://schemas.microsoft.com/office/drawing/2014/main" id="{AFFEBFE3-A2D3-4E91-9E9A-6D68AC8CB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790" y="1690688"/>
            <a:ext cx="8022210" cy="407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262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850F748-5F92-4619-8B26-37190A07D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Electricity consumption pattern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4ED4C8F-B4F4-4722-9AB7-0B7E4538C2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953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468A9F-931B-4F77-9F03-A80EF93F0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Access has significantly increased, but is still low among the poor</a:t>
            </a:r>
          </a:p>
        </p:txBody>
      </p:sp>
      <p:graphicFrame>
        <p:nvGraphicFramePr>
          <p:cNvPr id="8" name="Picture 10">
            <a:extLst>
              <a:ext uri="{FF2B5EF4-FFF2-40B4-BE49-F238E27FC236}">
                <a16:creationId xmlns:a16="http://schemas.microsoft.com/office/drawing/2014/main" id="{CC68BDCE-1DA0-4E70-949E-709C48CA11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3954179"/>
              </p:ext>
            </p:extLst>
          </p:nvPr>
        </p:nvGraphicFramePr>
        <p:xfrm>
          <a:off x="838200" y="2233249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8599E023-79D0-4055-8D55-0990753A538E}"/>
              </a:ext>
            </a:extLst>
          </p:cNvPr>
          <p:cNvSpPr/>
          <p:nvPr/>
        </p:nvSpPr>
        <p:spPr>
          <a:xfrm>
            <a:off x="1421176" y="1690688"/>
            <a:ext cx="9349648" cy="44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Access to electricity by income quintile and source</a:t>
            </a:r>
          </a:p>
        </p:txBody>
      </p:sp>
    </p:spTree>
    <p:extLst>
      <p:ext uri="{BB962C8B-B14F-4D97-AF65-F5344CB8AC3E}">
        <p14:creationId xmlns:p14="http://schemas.microsoft.com/office/powerpoint/2010/main" val="147671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D364C-B964-4044-9A95-9DED6817A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and in parts of the country</a:t>
            </a:r>
          </a:p>
        </p:txBody>
      </p:sp>
      <p:graphicFrame>
        <p:nvGraphicFramePr>
          <p:cNvPr id="5" name="Picture 11">
            <a:extLst>
              <a:ext uri="{FF2B5EF4-FFF2-40B4-BE49-F238E27FC236}">
                <a16:creationId xmlns:a16="http://schemas.microsoft.com/office/drawing/2014/main" id="{3939FC2C-17F0-4780-9D42-86C3988A41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367922"/>
              </p:ext>
            </p:extLst>
          </p:nvPr>
        </p:nvGraphicFramePr>
        <p:xfrm>
          <a:off x="970402" y="1894700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BC99BEB-0A96-4DB1-9A26-B091DDA614B8}"/>
              </a:ext>
            </a:extLst>
          </p:cNvPr>
          <p:cNvSpPr/>
          <p:nvPr/>
        </p:nvSpPr>
        <p:spPr>
          <a:xfrm>
            <a:off x="1421176" y="1467396"/>
            <a:ext cx="9349648" cy="44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Access to electricity by province and source</a:t>
            </a:r>
          </a:p>
        </p:txBody>
      </p:sp>
    </p:spTree>
    <p:extLst>
      <p:ext uri="{BB962C8B-B14F-4D97-AF65-F5344CB8AC3E}">
        <p14:creationId xmlns:p14="http://schemas.microsoft.com/office/powerpoint/2010/main" val="1895692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E956E-1C40-4924-9C00-949D60ECE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2074"/>
            <a:ext cx="10515600" cy="1325563"/>
          </a:xfrm>
        </p:spPr>
        <p:txBody>
          <a:bodyPr/>
          <a:lstStyle/>
          <a:p>
            <a:r>
              <a:rPr lang="en-US" dirty="0"/>
              <a:t>Quality of electricity supply vary largely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A93B1FB-3D94-4622-95B7-0BAC3230AE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901053"/>
              </p:ext>
            </p:extLst>
          </p:nvPr>
        </p:nvGraphicFramePr>
        <p:xfrm>
          <a:off x="838200" y="2012911"/>
          <a:ext cx="11004933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88F9F24-16AF-44CB-AF56-6A2AA9688085}"/>
              </a:ext>
            </a:extLst>
          </p:cNvPr>
          <p:cNvSpPr/>
          <p:nvPr/>
        </p:nvSpPr>
        <p:spPr>
          <a:xfrm>
            <a:off x="1421176" y="1467396"/>
            <a:ext cx="9349648" cy="44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Daily average duration of power outages (hours/day)</a:t>
            </a:r>
          </a:p>
        </p:txBody>
      </p:sp>
    </p:spTree>
    <p:extLst>
      <p:ext uri="{BB962C8B-B14F-4D97-AF65-F5344CB8AC3E}">
        <p14:creationId xmlns:p14="http://schemas.microsoft.com/office/powerpoint/2010/main" val="2599786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DEA99-1AB0-4CA2-AFB7-A82592F52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Subsidies are not well-targeted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C2D1B2D-9BB6-40E2-BF04-DE1D363094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9263817"/>
              </p:ext>
            </p:extLst>
          </p:nvPr>
        </p:nvGraphicFramePr>
        <p:xfrm>
          <a:off x="838200" y="1987301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08DBD3F-7B1F-45EE-A0E8-06AB343138A7}"/>
              </a:ext>
            </a:extLst>
          </p:cNvPr>
          <p:cNvSpPr/>
          <p:nvPr/>
        </p:nvSpPr>
        <p:spPr>
          <a:xfrm>
            <a:off x="1421176" y="1467396"/>
            <a:ext cx="9349648" cy="44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Share of households in each tariff slab by expenditure quintile</a:t>
            </a:r>
          </a:p>
        </p:txBody>
      </p:sp>
    </p:spTree>
    <p:extLst>
      <p:ext uri="{BB962C8B-B14F-4D97-AF65-F5344CB8AC3E}">
        <p14:creationId xmlns:p14="http://schemas.microsoft.com/office/powerpoint/2010/main" val="1890414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452</Words>
  <Application>Microsoft Office PowerPoint</Application>
  <PresentationFormat>Widescreen</PresentationFormat>
  <Paragraphs>55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Poverty and social impact of energy tariff reform</vt:lpstr>
      <vt:lpstr>Key findings</vt:lpstr>
      <vt:lpstr>Outline</vt:lpstr>
      <vt:lpstr>Household survey based on multi-tier framework of energy access</vt:lpstr>
      <vt:lpstr>Electricity consumption pattern</vt:lpstr>
      <vt:lpstr>Access has significantly increased, but is still low among the poor</vt:lpstr>
      <vt:lpstr>… and in parts of the country</vt:lpstr>
      <vt:lpstr>Quality of electricity supply vary largely</vt:lpstr>
      <vt:lpstr>Subsidies are not well-targeted</vt:lpstr>
      <vt:lpstr>Electricity expenditure is a modest component of household budget</vt:lpstr>
      <vt:lpstr>Distributional impact of electricity tariff increase</vt:lpstr>
      <vt:lpstr>Impact of tariff increase on electricity affordability is small</vt:lpstr>
      <vt:lpstr>Welfare impact on poor households is higher than on rich households</vt:lpstr>
      <vt:lpstr>Welfare impact on female-headed households is slightly higher than on male-headed households</vt:lpstr>
      <vt:lpstr>Welfare impact would increase once demand increases</vt:lpstr>
      <vt:lpstr>Benefits of power sector reform</vt:lpstr>
      <vt:lpstr>Access to electricity is associated with better income and educational results</vt:lpstr>
      <vt:lpstr>Access to electricity empowers women</vt:lpstr>
      <vt:lpstr>Conclusions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and social impact of energy tariff reform</dc:title>
  <dc:creator>Fan Zhang</dc:creator>
  <cp:lastModifiedBy>Fan Zhang</cp:lastModifiedBy>
  <cp:revision>18</cp:revision>
  <dcterms:created xsi:type="dcterms:W3CDTF">2018-10-30T16:46:39Z</dcterms:created>
  <dcterms:modified xsi:type="dcterms:W3CDTF">2018-11-01T06:56:21Z</dcterms:modified>
</cp:coreProperties>
</file>